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3" r:id="rId7"/>
    <p:sldId id="265" r:id="rId8"/>
    <p:sldId id="266" r:id="rId9"/>
    <p:sldId id="264" r:id="rId10"/>
    <p:sldId id="267" r:id="rId11"/>
    <p:sldId id="269" r:id="rId12"/>
    <p:sldId id="260" r:id="rId13"/>
    <p:sldId id="261" r:id="rId14"/>
    <p:sldId id="270" r:id="rId15"/>
    <p:sldId id="271" r:id="rId16"/>
    <p:sldId id="277" r:id="rId17"/>
    <p:sldId id="268" r:id="rId18"/>
    <p:sldId id="279" r:id="rId19"/>
    <p:sldId id="278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73A2A-A857-4793-AEFC-2BB5FB3A873D}" v="40" dt="2023-06-21T19:25:26.757"/>
    <p1510:client id="{47EE4149-48C2-4775-9C9B-C83EE1CED83C}" v="545" dt="2023-06-21T13:19:33.287"/>
    <p1510:client id="{4FD071F5-F88A-4366-90BF-DCDE46BDCDF7}" v="203" dt="2023-06-21T18:49:00.468"/>
    <p1510:client id="{7B03F0F2-F256-4867-8F22-6400D74816CB}" v="836" dt="2023-06-21T10:14:23.401"/>
    <p1510:client id="{8A9BC0B6-D45E-451A-AB2A-ABDB35EB29F0}" v="1" dt="2023-06-21T20:50:36.099"/>
    <p1510:client id="{B1F0C42C-C114-4B5C-B6CC-A381CFC29A24}" v="27" dt="2023-06-21T16:24:55.410"/>
    <p1510:client id="{CBE4ECB8-86F0-4B73-9DC2-9219BA870F15}" v="228" dt="2023-06-21T11:28:54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6771-2398-EC48-A3BA-C62863E49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D8BF2-CFC4-923E-56C3-085EB75CE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5707-58C2-1642-1079-50F889D3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8964-A048-6028-82BA-F3D7E9CB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1E7C4-4F32-3C1C-3B88-A18F5C7E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BD9D-5C0E-D86D-CA6C-527F9500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7D41F-180C-927F-0347-25DC93C8A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A6CD-348C-160E-CFD4-EB601D9C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783E-BC41-A8A9-5D25-FAC0B842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58E9A-ED14-4D31-7295-57860CD6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07794-0A0E-EECB-5151-F97295B7E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43525-9C33-6925-87D7-BB997BBCB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5016-32C2-B643-DFAB-418BBBBD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207B-ED08-38FD-6F68-241969FC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9D633-50CB-6F47-4103-F0B49941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D61E-7249-ECF2-841D-371070E8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30F58-C29A-23FE-24B4-AF5B9672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D0987-60DD-9350-8EB2-FC0CCD59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6B584-C02C-19BF-C06E-B6DDAA5F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F773-8F98-9501-841C-093D9B8E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5C1F-18C1-9DFC-A78A-B439CC7D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C870-A636-B336-9EFD-A36B83DDC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4A849-D5CA-89C5-86BC-69EF723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8CB30-6020-1524-1156-0C81A6B2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F37CD-3DE3-304B-5F24-5E86C0FC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95ED-7138-D901-BC21-29B4CF9F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F875-8373-56B6-8580-ACEB692EA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F20E-11BA-0C5C-23C8-5E80C4699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7EFE2-8328-09BF-C94C-7F19FB504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668D2-77B0-4C8D-F15D-6AC109E6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E479A-68C5-721D-8862-5BDB58BE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3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22C-1300-3412-0A1F-7D1A51FD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3F97B-1B50-D624-B00A-728BD0B6A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B1789-6ACE-1B6B-71E5-D08A5ABA2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6537-DF4E-0F4E-4427-5B081E451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17FCF-1F44-A56F-0864-7F16B8792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586F4-D3F0-A9E9-BC23-F1FC1D1D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AEF4-F2A6-3E2B-C549-6BC08B7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4A322-FDEA-0BD1-EDFC-21D56C4E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7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D83A-8203-9D8F-6518-0EB64B2D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0B777-E282-96BD-8D55-DAC24BDC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D8286-4978-FA58-8084-766142D1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C6177-7B94-BDC5-B420-B84741A8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49C8A-3E4C-18EC-CDFB-10FFCEC3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8ABDF-BF02-F7FF-7CD0-F4F1B3F1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149F-DF11-4B00-AAC5-B4DAB955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7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4789-F60B-2F99-3950-9060A97C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FEEA-84F4-9BC3-67FB-F61D678F0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96A2-2ED0-298F-9CB2-4147566D0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8499B-CE77-DF86-28D8-33E44DDB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5D789-A96C-9CFC-4F50-ADF7A8AD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38A55-DAD8-9DA3-2E87-B4418E94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C4A6-5D16-C6A2-165A-B9DE1DA6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A501F-3D9B-E50F-A572-D02B67730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3D1CD-B186-FA3E-2E96-F77BB416F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E901-1F7C-F83F-652C-2D943E14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F2476-CDCE-52DA-73DA-D11EC3BB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CC6A0-C09D-9FEF-B8FE-1864BDA9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E2107-7B52-5100-2BBC-BCE214B0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7FAEF-48A0-4E22-5C2C-9182882F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D78A-8C7C-C851-5C55-630BB9706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921C-5F9C-49B5-8A70-93514D901D7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74B20-B4DB-E36C-AE2C-9353AC05E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9C9F3-070D-B7CC-D6E5-F4AB55C8F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C70F-98C6-4CB9-B1BB-333DC385D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E3178E4-CE17-FD71-8308-F711EDE5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0"/>
    </mc:Choice>
    <mc:Fallback xmlns="">
      <p:transition spd="slow" advTm="119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1B8CA-1A0E-CEB6-9245-8CD8454A9CF6}"/>
              </a:ext>
            </a:extLst>
          </p:cNvPr>
          <p:cNvSpPr txBox="1"/>
          <p:nvPr/>
        </p:nvSpPr>
        <p:spPr>
          <a:xfrm>
            <a:off x="239232" y="221511"/>
            <a:ext cx="60694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Capacity:</a:t>
            </a:r>
            <a:endParaRPr lang="en-US"/>
          </a:p>
        </p:txBody>
      </p:sp>
      <p:pic>
        <p:nvPicPr>
          <p:cNvPr id="5" name="ChannelCapacity">
            <a:hlinkClick r:id="" action="ppaction://media"/>
            <a:extLst>
              <a:ext uri="{FF2B5EF4-FFF2-40B4-BE49-F238E27FC236}">
                <a16:creationId xmlns:a16="http://schemas.microsoft.com/office/drawing/2014/main" id="{01C3D51A-9164-EDCA-53BF-90688E299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970" y="1204137"/>
            <a:ext cx="9567527" cy="53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5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52"/>
    </mc:Choice>
    <mc:Fallback>
      <p:transition spd="slow" advTm="33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640" objId="5"/>
        <p14:triggerEvt type="onClick" time="6641" objId="5"/>
        <p14:stopEvt time="33452" objId="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89AFB8-52A9-8871-299E-C5633FFA4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37" r="-366" b="-654"/>
          <a:stretch/>
        </p:blipFill>
        <p:spPr>
          <a:xfrm>
            <a:off x="132347" y="1073318"/>
            <a:ext cx="11827066" cy="50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4"/>
    </mc:Choice>
    <mc:Fallback xmlns="">
      <p:transition spd="slow" advTm="1248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9A55A-BA71-E628-F100-35703BD2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"/>
            <a:ext cx="12201573" cy="6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arCodesFrame">
            <a:hlinkClick r:id="" action="ppaction://media"/>
            <a:extLst>
              <a:ext uri="{FF2B5EF4-FFF2-40B4-BE49-F238E27FC236}">
                <a16:creationId xmlns:a16="http://schemas.microsoft.com/office/drawing/2014/main" id="{B28B38BA-3F21-EFAE-2CF8-321EEFC2A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956"/>
            <a:ext cx="12195672" cy="6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34"/>
    </mc:Choice>
    <mc:Fallback xmlns="">
      <p:transition spd="slow" advTm="34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19" objId="2"/>
        <p14:triggerEvt type="onClick" time="4520" objId="2"/>
        <p14:stopEvt time="30535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mmingDistance">
            <a:hlinkClick r:id="" action="ppaction://media"/>
            <a:extLst>
              <a:ext uri="{FF2B5EF4-FFF2-40B4-BE49-F238E27FC236}">
                <a16:creationId xmlns:a16="http://schemas.microsoft.com/office/drawing/2014/main" id="{AE5BA825-B0CD-B168-4E58-E06EA59A1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6664"/>
            <a:ext cx="12195672" cy="6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9"/>
    </mc:Choice>
    <mc:Fallback xmlns="">
      <p:transition spd="slow" advTm="25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93" objId="2"/>
        <p14:triggerEvt type="onClick" time="3694" objId="2"/>
        <p14:stopEvt time="25111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arCharacteristics">
            <a:hlinkClick r:id="" action="ppaction://media"/>
            <a:extLst>
              <a:ext uri="{FF2B5EF4-FFF2-40B4-BE49-F238E27FC236}">
                <a16:creationId xmlns:a16="http://schemas.microsoft.com/office/drawing/2014/main" id="{679BF6A1-DF67-708A-775A-D69E6A972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956"/>
            <a:ext cx="12195672" cy="6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1"/>
    </mc:Choice>
    <mc:Fallback xmlns="">
      <p:transition spd="slow" advTm="3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92" objId="2"/>
        <p14:triggerEvt type="onClick" time="4993" objId="2"/>
        <p14:stopEvt time="26016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EE727A-632F-45AE-F1B6-801D0C0A58BC}"/>
              </a:ext>
            </a:extLst>
          </p:cNvPr>
          <p:cNvSpPr txBox="1"/>
          <p:nvPr/>
        </p:nvSpPr>
        <p:spPr>
          <a:xfrm>
            <a:off x="779720" y="203790"/>
            <a:ext cx="10399426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We identify a family of binary linear codes, called </a:t>
            </a:r>
            <a:r>
              <a:rPr lang="en-US" sz="28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Berman Codes. </a:t>
            </a:r>
          </a:p>
          <a:p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We will denote the code with parameters </a:t>
            </a:r>
            <a:r>
              <a:rPr lang="en-US" sz="2800" i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n, r, m</a:t>
            </a: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 where n and m determine the length of the code. </a:t>
            </a:r>
          </a:p>
          <a:p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The following is the code: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MyScene2">
            <a:hlinkClick r:id="" action="ppaction://media"/>
            <a:extLst>
              <a:ext uri="{FF2B5EF4-FFF2-40B4-BE49-F238E27FC236}">
                <a16:creationId xmlns:a16="http://schemas.microsoft.com/office/drawing/2014/main" id="{181D31DD-6F2A-F845-94F9-77DE3CAC7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4277" y="2500234"/>
            <a:ext cx="8264603" cy="41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DF201-F9FB-833E-7D7F-6A5E8CF8BC2C}"/>
              </a:ext>
            </a:extLst>
          </p:cNvPr>
          <p:cNvSpPr txBox="1"/>
          <p:nvPr/>
        </p:nvSpPr>
        <p:spPr>
          <a:xfrm>
            <a:off x="469604" y="79744"/>
            <a:ext cx="10526232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solidFill>
                <a:schemeClr val="accent5">
                  <a:lumMod val="40000"/>
                  <a:lumOff val="60000"/>
                </a:schemeClr>
              </a:solidFill>
              <a:latin typeface="Times New Roman"/>
              <a:ea typeface="Calibri"/>
              <a:cs typeface="Calibri"/>
            </a:endParaRPr>
          </a:p>
          <a:p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We can define the dual of the Berman code as:</a:t>
            </a:r>
            <a:endParaRPr lang="en-US"/>
          </a:p>
        </p:txBody>
      </p:sp>
      <p:pic>
        <p:nvPicPr>
          <p:cNvPr id="3" name="MyScene">
            <a:hlinkClick r:id="" action="ppaction://media"/>
            <a:extLst>
              <a:ext uri="{FF2B5EF4-FFF2-40B4-BE49-F238E27FC236}">
                <a16:creationId xmlns:a16="http://schemas.microsoft.com/office/drawing/2014/main" id="{2EF31EFF-BD94-591C-7F00-8135EE959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061" y="1833230"/>
            <a:ext cx="9328297" cy="47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thogonalComplementScene">
            <a:hlinkClick r:id="" action="ppaction://media"/>
            <a:extLst>
              <a:ext uri="{FF2B5EF4-FFF2-40B4-BE49-F238E27FC236}">
                <a16:creationId xmlns:a16="http://schemas.microsoft.com/office/drawing/2014/main" id="{0232FCAF-12B0-6DC0-4E36-A45135E65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56"/>
            <a:ext cx="12191999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F56213C-DC3E-B315-ECB4-D101267C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33" y="51100"/>
            <a:ext cx="12308303" cy="69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4"/>
    </mc:Choice>
    <mc:Fallback xmlns="">
      <p:transition spd="slow" advTm="118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6458-7524-2D08-BDB3-6534A103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6A8A8"/>
                </a:solidFill>
                <a:latin typeface="Times New Roman"/>
                <a:cs typeface="Calibri Light"/>
              </a:rPr>
              <a:t>Problem Statement</a:t>
            </a:r>
            <a:endParaRPr lang="en-GB" dirty="0">
              <a:solidFill>
                <a:srgbClr val="E6A8A8"/>
              </a:solidFill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8C2D-7AC3-AC8C-5865-B8CC10ACA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/>
                <a:cs typeface="Calibri"/>
              </a:rPr>
              <a:t>Sending Data through Space and Time results in corruption of data. </a:t>
            </a:r>
          </a:p>
          <a:p>
            <a:r>
              <a:rPr lang="en-GB" dirty="0">
                <a:solidFill>
                  <a:schemeClr val="bg1"/>
                </a:solidFill>
                <a:latin typeface="Times New Roman"/>
                <a:cs typeface="Calibri"/>
              </a:rPr>
              <a:t>We are considering a BEC (Binary Erasure Channel) </a:t>
            </a:r>
          </a:p>
          <a:p>
            <a:r>
              <a:rPr lang="en-GB" dirty="0">
                <a:solidFill>
                  <a:schemeClr val="bg1"/>
                </a:solidFill>
                <a:latin typeface="Times New Roman"/>
                <a:cs typeface="Calibri"/>
              </a:rPr>
              <a:t>In a BEC, How do we reconstruct lost data, to the best of our capabilities, in such a way that we receive maximum information about our original message signal? </a:t>
            </a:r>
          </a:p>
        </p:txBody>
      </p:sp>
    </p:spTree>
    <p:extLst>
      <p:ext uri="{BB962C8B-B14F-4D97-AF65-F5344CB8AC3E}">
        <p14:creationId xmlns:p14="http://schemas.microsoft.com/office/powerpoint/2010/main" val="28948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3"/>
    </mc:Choice>
    <mc:Fallback xmlns="">
      <p:transition spd="slow" advTm="2531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ialOrder">
            <a:hlinkClick r:id="" action="ppaction://media"/>
            <a:extLst>
              <a:ext uri="{FF2B5EF4-FFF2-40B4-BE49-F238E27FC236}">
                <a16:creationId xmlns:a16="http://schemas.microsoft.com/office/drawing/2014/main" id="{CF288A82-2F51-B717-4A1C-713EADCF15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5"/>
    </mc:Choice>
    <mc:Fallback xmlns="">
      <p:transition spd="slow" advTm="6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190" objId="3"/>
        <p14:triggerEvt type="onClick" time="5190" objId="3"/>
        <p14:pauseEvt time="10880" objId="3"/>
        <p14:triggerEvt type="onClick" time="10880" objId="3"/>
        <p14:resumeEvt time="16199" objId="3"/>
        <p14:triggerEvt type="onClick" time="16199" objId="3"/>
        <p14:stopEvt time="58996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mIntroduction">
            <a:hlinkClick r:id="" action="ppaction://media"/>
            <a:extLst>
              <a:ext uri="{FF2B5EF4-FFF2-40B4-BE49-F238E27FC236}">
                <a16:creationId xmlns:a16="http://schemas.microsoft.com/office/drawing/2014/main" id="{A242936B-4193-8384-5747-A3D681A52E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56"/>
            <a:ext cx="12191999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Kronecker">
            <a:hlinkClick r:id="" action="ppaction://media"/>
            <a:extLst>
              <a:ext uri="{FF2B5EF4-FFF2-40B4-BE49-F238E27FC236}">
                <a16:creationId xmlns:a16="http://schemas.microsoft.com/office/drawing/2014/main" id="{8D85F399-7F89-D57C-EA60-B3089AA19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56"/>
            <a:ext cx="12191999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0EB9E-95E7-A930-56A1-876605DF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dBit">
            <a:hlinkClick r:id="" action="ppaction://media"/>
            <a:extLst>
              <a:ext uri="{FF2B5EF4-FFF2-40B4-BE49-F238E27FC236}">
                <a16:creationId xmlns:a16="http://schemas.microsoft.com/office/drawing/2014/main" id="{A6D9F553-CE38-9916-9DDD-8674AF56F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377" y="0"/>
            <a:ext cx="12192000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6458-7524-2D08-BDB3-6534A103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E6A8A8"/>
                </a:solidFill>
                <a:latin typeface="Times New Roman"/>
                <a:cs typeface="Calibri Light"/>
              </a:rPr>
              <a:t>Problem Statement</a:t>
            </a:r>
            <a:endParaRPr lang="en-GB">
              <a:solidFill>
                <a:srgbClr val="E6A8A8"/>
              </a:solidFill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8C2D-7AC3-AC8C-5865-B8CC10ACA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Times New Roman"/>
                <a:cs typeface="Calibri"/>
              </a:rPr>
              <a:t>Sending Data through Space and Time results in corruption of data. </a:t>
            </a:r>
          </a:p>
          <a:p>
            <a:r>
              <a:rPr lang="en-GB">
                <a:solidFill>
                  <a:schemeClr val="bg1"/>
                </a:solidFill>
                <a:latin typeface="Times New Roman"/>
                <a:cs typeface="Calibri"/>
              </a:rPr>
              <a:t>We are considering a BEC (Binary Erasure Channel) </a:t>
            </a:r>
          </a:p>
          <a:p>
            <a:r>
              <a:rPr lang="en-GB">
                <a:solidFill>
                  <a:schemeClr val="bg1"/>
                </a:solidFill>
                <a:latin typeface="Times New Roman"/>
                <a:cs typeface="Calibri"/>
              </a:rPr>
              <a:t>In a BEC, How do we reconstruct lost data, to the best of our capabilities, in such a way that we receive maximum information about our original message signal? </a:t>
            </a:r>
          </a:p>
        </p:txBody>
      </p:sp>
    </p:spTree>
    <p:extLst>
      <p:ext uri="{BB962C8B-B14F-4D97-AF65-F5344CB8AC3E}">
        <p14:creationId xmlns:p14="http://schemas.microsoft.com/office/powerpoint/2010/main" val="298929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3"/>
    </mc:Choice>
    <mc:Fallback>
      <p:transition spd="slow" advTm="253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6-21 at 11.32.56 AM">
            <a:hlinkClick r:id="" action="ppaction://media"/>
            <a:extLst>
              <a:ext uri="{FF2B5EF4-FFF2-40B4-BE49-F238E27FC236}">
                <a16:creationId xmlns:a16="http://schemas.microsoft.com/office/drawing/2014/main" id="{561686C2-6EDC-DA06-D797-59387933D5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7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70"/>
    </mc:Choice>
    <mc:Fallback xmlns="">
      <p:transition spd="slow" advTm="3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68" objId="4"/>
        <p14:triggerEvt type="onClick" time="2106" objId="4"/>
        <p14:stopEvt time="30075" objId="4"/>
        <p14:playEvt time="34548" objId="4"/>
        <p14:stopEvt time="3666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7B4E5FD-24C9-2544-5606-ACDE45FE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959"/>
            <a:ext cx="12141200" cy="6854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0ABF0-5CC0-6AFD-A94F-EECB0185E252}"/>
              </a:ext>
            </a:extLst>
          </p:cNvPr>
          <p:cNvSpPr txBox="1"/>
          <p:nvPr/>
        </p:nvSpPr>
        <p:spPr>
          <a:xfrm>
            <a:off x="104775" y="2292350"/>
            <a:ext cx="4108450" cy="3046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Times New Roman"/>
                <a:cs typeface="Calibri"/>
              </a:rPr>
              <a:t>In a binary erasure channel, A bit retains its configuration with a probability 1-p, and becomes erased with a probability 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9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0"/>
    </mc:Choice>
    <mc:Fallback xmlns="">
      <p:transition spd="slow" advTm="19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7CA29EF-1F93-C881-34F0-CADE588F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4" y="-3461"/>
            <a:ext cx="12242780" cy="68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9"/>
    </mc:Choice>
    <mc:Fallback xmlns="">
      <p:transition spd="slow" advTm="52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6-21 at 11.32.56 AM">
            <a:hlinkClick r:id="" action="ppaction://media"/>
            <a:extLst>
              <a:ext uri="{FF2B5EF4-FFF2-40B4-BE49-F238E27FC236}">
                <a16:creationId xmlns:a16="http://schemas.microsoft.com/office/drawing/2014/main" id="{2C928825-C546-9347-BE63-45D198740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968" y="1106672"/>
            <a:ext cx="11419369" cy="5495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A0B5C-212C-DE95-A18B-9621641B06A1}"/>
              </a:ext>
            </a:extLst>
          </p:cNvPr>
          <p:cNvSpPr txBox="1"/>
          <p:nvPr/>
        </p:nvSpPr>
        <p:spPr>
          <a:xfrm>
            <a:off x="274674" y="159487"/>
            <a:ext cx="69554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Encoding a message: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1"/>
    </mc:Choice>
    <mc:Fallback xmlns="">
      <p:transition spd="slow" advTm="3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26" objId="4"/>
        <p14:triggerEvt type="onClick" time="2527" objId="4"/>
        <p14:stopEvt time="25027" objId="4"/>
        <p14:playEvt time="31871" objId="4"/>
        <p14:triggerEvt type="onClick" time="31872" objId="4"/>
        <p14:stopEvt time="3452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6-21 at 4.18.01 PM">
            <a:hlinkClick r:id="" action="ppaction://media"/>
            <a:extLst>
              <a:ext uri="{FF2B5EF4-FFF2-40B4-BE49-F238E27FC236}">
                <a16:creationId xmlns:a16="http://schemas.microsoft.com/office/drawing/2014/main" id="{A9B30F76-D1A5-1DEE-731E-DBFB8792B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386" y="1363627"/>
            <a:ext cx="9877647" cy="517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3D44E-5C04-5995-8B5E-F0A6C961E4C7}"/>
              </a:ext>
            </a:extLst>
          </p:cNvPr>
          <p:cNvSpPr txBox="1"/>
          <p:nvPr/>
        </p:nvSpPr>
        <p:spPr>
          <a:xfrm>
            <a:off x="230372" y="274674"/>
            <a:ext cx="71592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Defining </a:t>
            </a:r>
            <a:r>
              <a:rPr lang="en-US" sz="4800" err="1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lang="en-US" sz="4800" baseline="-25000" err="1">
                <a:solidFill>
                  <a:schemeClr val="bg1"/>
                </a:solidFill>
                <a:latin typeface="Times New Roman"/>
                <a:cs typeface="Times New Roman"/>
              </a:rPr>
              <a:t>error</a:t>
            </a:r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803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9"/>
    </mc:Choice>
    <mc:Fallback xmlns="">
      <p:transition spd="slow" advTm="19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77" objId="4"/>
        <p14:triggerEvt type="onClick" time="1478" objId="4"/>
        <p14:pauseEvt time="2605" objId="4"/>
        <p14:triggerEvt type="onClick" time="2606" objId="4"/>
        <p14:resumeEvt time="3490" objId="4"/>
        <p14:triggerEvt type="onClick" time="3491" objId="4"/>
        <p14:stopEvt time="12862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6-21 at 11.32.55 AM">
            <a:hlinkClick r:id="" action="ppaction://media"/>
            <a:extLst>
              <a:ext uri="{FF2B5EF4-FFF2-40B4-BE49-F238E27FC236}">
                <a16:creationId xmlns:a16="http://schemas.microsoft.com/office/drawing/2014/main" id="{12B66F30-A21E-2C78-0962-26958784E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272" y="1133254"/>
            <a:ext cx="9248550" cy="5583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25171-FD11-8315-330E-4F25DB826CCD}"/>
              </a:ext>
            </a:extLst>
          </p:cNvPr>
          <p:cNvSpPr txBox="1"/>
          <p:nvPr/>
        </p:nvSpPr>
        <p:spPr>
          <a:xfrm>
            <a:off x="646814" y="265813"/>
            <a:ext cx="67516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  <a:latin typeface="Times New Roman"/>
                <a:cs typeface="Times New Roman"/>
              </a:rPr>
              <a:t>Defining Rate:</a:t>
            </a:r>
          </a:p>
        </p:txBody>
      </p:sp>
    </p:spTree>
    <p:extLst>
      <p:ext uri="{BB962C8B-B14F-4D97-AF65-F5344CB8AC3E}">
        <p14:creationId xmlns:p14="http://schemas.microsoft.com/office/powerpoint/2010/main" val="37288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3"/>
    </mc:Choice>
    <mc:Fallback xmlns="">
      <p:transition spd="slow" advTm="37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41" objId="4"/>
        <p14:triggerEvt type="onClick" time="4942" objId="4"/>
        <p14:pauseEvt time="34894" objId="4"/>
        <p14:triggerEvt type="onClick" time="34895" objId="4"/>
        <p14:stopEvt time="37373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Widescreen</PresentationFormat>
  <Paragraphs>18</Paragraphs>
  <Slides>24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Problem Statement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Harshvardhan Pandey</dc:creator>
  <cp:lastModifiedBy>Harshvardhan Pandey</cp:lastModifiedBy>
  <cp:revision>2</cp:revision>
  <dcterms:created xsi:type="dcterms:W3CDTF">2023-06-21T09:49:25Z</dcterms:created>
  <dcterms:modified xsi:type="dcterms:W3CDTF">2023-06-21T22:28:08Z</dcterms:modified>
</cp:coreProperties>
</file>